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400800" cx="6400800"/>
  <p:notesSz cx="6858000" cy="9144000"/>
  <p:embeddedFontLst>
    <p:embeddedFont>
      <p:font typeface="Merriweather"/>
      <p:regular r:id="rId13"/>
      <p:bold r:id="rId14"/>
      <p:italic r:id="rId15"/>
      <p:boldItalic r:id="rId16"/>
    </p:embeddedFont>
    <p:embeddedFont>
      <p:font typeface="Gill Sans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jDaEGhmd6q0+AbrvaEbX4TnIrz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Merriweather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Merriweather-italic.fntdata"/><Relationship Id="rId14" Type="http://schemas.openxmlformats.org/officeDocument/2006/relationships/font" Target="fonts/Merriweather-bold.fntdata"/><Relationship Id="rId17" Type="http://schemas.openxmlformats.org/officeDocument/2006/relationships/font" Target="fonts/GillSans-regular.fntdata"/><Relationship Id="rId16" Type="http://schemas.openxmlformats.org/officeDocument/2006/relationships/font" Target="fonts/Merriweather-boldItalic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GillSans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p18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e08724b81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ge08724b81e_1_0:notes"/>
          <p:cNvSpPr/>
          <p:nvPr>
            <p:ph idx="2" type="sldImg"/>
          </p:nvPr>
        </p:nvSpPr>
        <p:spPr>
          <a:xfrm>
            <a:off x="17145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Depan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ctrTitle"/>
          </p:nvPr>
        </p:nvSpPr>
        <p:spPr>
          <a:xfrm>
            <a:off x="480060" y="1047539"/>
            <a:ext cx="5440680" cy="22284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subTitle"/>
          </p:nvPr>
        </p:nvSpPr>
        <p:spPr>
          <a:xfrm>
            <a:off x="800100" y="3361902"/>
            <a:ext cx="4800600" cy="1545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1680"/>
              <a:buNone/>
              <a:defRPr sz="1679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lvl="2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sz="1260"/>
            </a:lvl3pPr>
            <a:lvl4pPr lvl="3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4pPr>
            <a:lvl5pPr lvl="4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5pPr>
            <a:lvl6pPr lvl="5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6pPr>
            <a:lvl7pPr lvl="6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7pPr>
            <a:lvl8pPr lvl="7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8pPr>
            <a:lvl9pPr lvl="8" algn="ctr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si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440055" y="1147481"/>
            <a:ext cx="5520690" cy="5378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440055" y="1766047"/>
            <a:ext cx="5520690" cy="38637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306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96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Belakang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436722" y="2927034"/>
            <a:ext cx="5520690" cy="26625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436722" y="1526859"/>
            <a:ext cx="5520690" cy="1400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1680"/>
              <a:buNone/>
              <a:defRPr sz="1679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260"/>
              <a:buNone/>
              <a:defRPr sz="126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12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12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12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12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12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rgbClr val="888888"/>
              </a:buClr>
              <a:buSzPts val="1120"/>
              <a:buNone/>
              <a:defRPr sz="112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440055" y="1147481"/>
            <a:ext cx="5520690" cy="5378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440055" y="1703917"/>
            <a:ext cx="2720340" cy="4061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3240405" y="1703917"/>
            <a:ext cx="2720340" cy="4061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440889" y="340785"/>
            <a:ext cx="5520690" cy="12371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440889" y="1569085"/>
            <a:ext cx="2707838" cy="76898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1pPr>
            <a:lvl2pPr indent="-2286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2pPr>
            <a:lvl3pPr indent="-2286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b="1" sz="1260"/>
            </a:lvl3pPr>
            <a:lvl4pPr indent="-2286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4pPr>
            <a:lvl5pPr indent="-2286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5pPr>
            <a:lvl6pPr indent="-2286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6pPr>
            <a:lvl7pPr indent="-2286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7pPr>
            <a:lvl8pPr indent="-2286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8pPr>
            <a:lvl9pPr indent="-2286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40889" y="2338070"/>
            <a:ext cx="2707838" cy="34389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3240405" y="1569085"/>
            <a:ext cx="2721174" cy="76898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b="1" sz="1679"/>
            </a:lvl1pPr>
            <a:lvl2pPr indent="-2286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2pPr>
            <a:lvl3pPr indent="-2286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None/>
              <a:defRPr b="1" sz="1260"/>
            </a:lvl3pPr>
            <a:lvl4pPr indent="-2286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4pPr>
            <a:lvl5pPr indent="-2286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5pPr>
            <a:lvl6pPr indent="-2286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6pPr>
            <a:lvl7pPr indent="-2286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7pPr>
            <a:lvl8pPr indent="-2286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8pPr>
            <a:lvl9pPr indent="-2286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b="1" sz="112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3240405" y="2338070"/>
            <a:ext cx="2721174" cy="34389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440055" y="1147481"/>
            <a:ext cx="5520690" cy="5378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440889" y="426720"/>
            <a:ext cx="2064425" cy="1493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  <a:defRPr sz="224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2721174" y="921598"/>
            <a:ext cx="3240405" cy="45487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084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Char char="•"/>
              <a:defRPr sz="2240"/>
            </a:lvl1pPr>
            <a:lvl2pPr indent="-35306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960"/>
              <a:buChar char="•"/>
              <a:defRPr sz="1960"/>
            </a:lvl2pPr>
            <a:lvl3pPr indent="-33528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680"/>
              <a:buChar char="•"/>
              <a:defRPr sz="1679"/>
            </a:lvl3pPr>
            <a:lvl4pPr indent="-3175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440889" y="1920240"/>
            <a:ext cx="2064425" cy="3557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1pPr>
            <a:lvl2pPr indent="-2286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980"/>
              <a:buNone/>
              <a:defRPr sz="980"/>
            </a:lvl2pPr>
            <a:lvl3pPr indent="-2286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/>
            </a:lvl3pPr>
            <a:lvl4pPr indent="-2286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440889" y="426720"/>
            <a:ext cx="2064425" cy="1493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  <a:defRPr sz="224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2721174" y="921598"/>
            <a:ext cx="3240405" cy="45487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  <a:defRPr b="0" i="0" sz="224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None/>
              <a:defRPr b="0" i="0" sz="19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Arial"/>
              <a:buNone/>
              <a:defRPr b="0" i="0" sz="16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440889" y="1920240"/>
            <a:ext cx="2064425" cy="3557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120"/>
            </a:lvl1pPr>
            <a:lvl2pPr indent="-2286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980"/>
              <a:buNone/>
              <a:defRPr sz="980"/>
            </a:lvl2pPr>
            <a:lvl3pPr indent="-2286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840"/>
              <a:buNone/>
              <a:defRPr sz="839"/>
            </a:lvl3pPr>
            <a:lvl4pPr indent="-2286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440055" y="1147481"/>
            <a:ext cx="5520690" cy="5378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1268505" y="937597"/>
            <a:ext cx="3863789" cy="5520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2558469" y="2362887"/>
            <a:ext cx="5424382" cy="13801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-241882" y="1022720"/>
            <a:ext cx="5424382" cy="40605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440055" y="1147481"/>
            <a:ext cx="5520690" cy="5378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Arial"/>
              <a:buNone/>
              <a:defRPr b="1" i="0" sz="308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440055" y="1766047"/>
            <a:ext cx="5520690" cy="38637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3060" lvl="0" marL="4572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Char char="•"/>
              <a:defRPr b="0" i="0" sz="19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5280" lvl="1" marL="9144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Arial"/>
              <a:buChar char="•"/>
              <a:defRPr b="0" i="0" sz="16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8610" lvl="3" marL="18288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b="0" i="0" sz="12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8610" lvl="4" marL="22860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b="0" i="0" sz="12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8610" lvl="5" marL="27432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b="0" i="0" sz="12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8610" lvl="6" marL="32004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b="0" i="0" sz="12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8609" lvl="7" marL="36576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b="0" i="0" sz="12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8609" lvl="8" marL="4114800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Char char="•"/>
              <a:defRPr b="0" i="0" sz="12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44005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2120265" y="5932595"/>
            <a:ext cx="216027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4520565" y="5932595"/>
            <a:ext cx="1440180" cy="340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9"/>
              <a:buFont typeface="Arial"/>
              <a:buNone/>
              <a:defRPr b="0" i="0" sz="839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43050" y="2411125"/>
            <a:ext cx="6400800" cy="222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4754"/>
              <a:buFont typeface="Arial"/>
              <a:buNone/>
            </a:pPr>
            <a:r>
              <a:rPr lang="fi-FI" sz="4066">
                <a:latin typeface="Merriweather"/>
                <a:ea typeface="Merriweather"/>
                <a:cs typeface="Merriweather"/>
                <a:sym typeface="Merriweather"/>
              </a:rPr>
              <a:t>Pemimpin yang </a:t>
            </a:r>
            <a:endParaRPr sz="4066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4754"/>
              <a:buFont typeface="Arial"/>
              <a:buNone/>
            </a:pPr>
            <a:r>
              <a:rPr lang="fi-FI" sz="4066">
                <a:latin typeface="Merriweather"/>
                <a:ea typeface="Merriweather"/>
                <a:cs typeface="Merriweather"/>
                <a:sym typeface="Merriweather"/>
              </a:rPr>
              <a:t>Dikritik: </a:t>
            </a:r>
            <a:r>
              <a:rPr lang="fi-FI" sz="3733">
                <a:latin typeface="Merriweather"/>
                <a:ea typeface="Merriweather"/>
                <a:cs typeface="Merriweather"/>
                <a:sym typeface="Merriweather"/>
              </a:rPr>
              <a:t>Berubah </a:t>
            </a:r>
            <a:endParaRPr sz="3733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5000"/>
              <a:buFont typeface="Arial"/>
              <a:buNone/>
            </a:pPr>
            <a:r>
              <a:rPr lang="fi-FI" sz="3733">
                <a:latin typeface="Merriweather"/>
                <a:ea typeface="Merriweather"/>
                <a:cs typeface="Merriweather"/>
                <a:sym typeface="Merriweather"/>
              </a:rPr>
              <a:t>atau Menghindar?</a:t>
            </a:r>
            <a:endParaRPr b="0" sz="1133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388888"/>
              <a:buFont typeface="Arial"/>
              <a:buNone/>
            </a:pPr>
            <a:r>
              <a:t/>
            </a:r>
            <a:endParaRPr b="0"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388888"/>
              <a:buFont typeface="Arial"/>
              <a:buNone/>
            </a:pPr>
            <a:r>
              <a:t/>
            </a:r>
            <a:endParaRPr b="0"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83784"/>
              <a:buFont typeface="Arial"/>
              <a:buNone/>
            </a:pPr>
            <a:r>
              <a:rPr b="0" lang="fi-FI" sz="1644">
                <a:latin typeface="Merriweather"/>
                <a:ea typeface="Merriweather"/>
                <a:cs typeface="Merriweather"/>
                <a:sym typeface="Merriweather"/>
              </a:rPr>
              <a:t>Disusun oleh: Tesalonika</a:t>
            </a:r>
            <a:endParaRPr b="0" sz="1644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83784"/>
              <a:buFont typeface="Arial"/>
              <a:buNone/>
            </a:pPr>
            <a:r>
              <a:rPr b="0" lang="fi-FI" sz="1644">
                <a:latin typeface="Merriweather"/>
                <a:ea typeface="Merriweather"/>
                <a:cs typeface="Merriweather"/>
                <a:sym typeface="Merriweather"/>
              </a:rPr>
              <a:t>Disunting oleh: Aidah Nur Afifah</a:t>
            </a:r>
            <a:endParaRPr b="0" sz="1644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>
            <p:ph type="title"/>
          </p:nvPr>
        </p:nvSpPr>
        <p:spPr>
          <a:xfrm>
            <a:off x="487150" y="1769700"/>
            <a:ext cx="5506500" cy="20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Arial"/>
              <a:buNone/>
            </a:pPr>
            <a:r>
              <a:rPr lang="fi-FI" sz="4000">
                <a:latin typeface="Gill Sans"/>
                <a:ea typeface="Gill Sans"/>
                <a:cs typeface="Gill Sans"/>
                <a:sym typeface="Gill Sans"/>
              </a:rPr>
              <a:t>Salah satu pendapatan</a:t>
            </a:r>
            <a:r>
              <a:rPr lang="fi-FI" sz="4000"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fi-FI" sz="4000">
                <a:latin typeface="Gill Sans"/>
                <a:ea typeface="Gill Sans"/>
                <a:cs typeface="Gill Sans"/>
                <a:sym typeface="Gill Sans"/>
              </a:rPr>
              <a:t>pemimpin ialah kritik. </a:t>
            </a:r>
            <a:endParaRPr sz="40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0" name="Google Shape;90;p2"/>
          <p:cNvSpPr txBox="1"/>
          <p:nvPr>
            <p:ph idx="1" type="body"/>
          </p:nvPr>
        </p:nvSpPr>
        <p:spPr>
          <a:xfrm>
            <a:off x="480055" y="4233862"/>
            <a:ext cx="55206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/>
          </a:bodyPr>
          <a:lstStyle/>
          <a:p>
            <a:pPr indent="0" lvl="0" marL="10414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ct val="129032"/>
              <a:buNone/>
            </a:pPr>
            <a:r>
              <a:rPr lang="fi-FI">
                <a:latin typeface="Gill Sans"/>
                <a:ea typeface="Gill Sans"/>
                <a:cs typeface="Gill Sans"/>
                <a:sym typeface="Gill Sans"/>
              </a:rPr>
              <a:t>Kritik bisa menjadi membangkitkan atau menjatuhkan derajat hidup saat pemimpin siap atau tidak untuk dikritik.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title"/>
          </p:nvPr>
        </p:nvSpPr>
        <p:spPr>
          <a:xfrm>
            <a:off x="300041" y="1356751"/>
            <a:ext cx="5520690" cy="5378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i-FI" sz="2400">
                <a:latin typeface="Gill Sans"/>
                <a:ea typeface="Gill Sans"/>
                <a:cs typeface="Gill Sans"/>
                <a:sym typeface="Gill Sans"/>
              </a:rPr>
              <a:t>Mari kita </a:t>
            </a:r>
            <a:r>
              <a:rPr i="1" lang="fi-FI" sz="2400">
                <a:latin typeface="Gill Sans"/>
                <a:ea typeface="Gill Sans"/>
                <a:cs typeface="Gill Sans"/>
                <a:sym typeface="Gill Sans"/>
              </a:rPr>
              <a:t>merenung</a:t>
            </a:r>
            <a:r>
              <a:rPr i="1" lang="fi-FI" sz="2400"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fi-FI" sz="2400">
                <a:latin typeface="Gill Sans"/>
                <a:ea typeface="Gill Sans"/>
                <a:cs typeface="Gill Sans"/>
                <a:sym typeface="Gill Sans"/>
              </a:rPr>
              <a:t>dahulu ….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6" name="Google Shape;96;p16"/>
          <p:cNvSpPr txBox="1"/>
          <p:nvPr>
            <p:ph idx="1" type="body"/>
          </p:nvPr>
        </p:nvSpPr>
        <p:spPr>
          <a:xfrm>
            <a:off x="300041" y="2186735"/>
            <a:ext cx="5520690" cy="2778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04140" rtl="0" algn="just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960"/>
              <a:buNone/>
            </a:pPr>
            <a:r>
              <a:rPr lang="fi-FI" sz="2000">
                <a:latin typeface="Gill Sans"/>
                <a:ea typeface="Gill Sans"/>
                <a:cs typeface="Gill Sans"/>
                <a:sym typeface="Gill Sans"/>
              </a:rPr>
              <a:t>Sudah lama sekali berlalu saya pernah dikritik oleh orang lain. Kritik tersebut melabeli diri saya terlalu ambis (memegang banyak pekerjaan) di masa muda. Orang itu mengira saya selalu </a:t>
            </a:r>
            <a:r>
              <a:rPr i="1" lang="fi-FI" sz="2000">
                <a:latin typeface="Gill Sans"/>
                <a:ea typeface="Gill Sans"/>
                <a:cs typeface="Gill Sans"/>
                <a:sym typeface="Gill Sans"/>
              </a:rPr>
              <a:t>update</a:t>
            </a:r>
            <a:r>
              <a:rPr lang="fi-FI" sz="2000">
                <a:latin typeface="Gill Sans"/>
                <a:ea typeface="Gill Sans"/>
                <a:cs typeface="Gill Sans"/>
                <a:sym typeface="Gill Sans"/>
              </a:rPr>
              <a:t> di luar potensi akademik.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104140" rtl="0" algn="just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960"/>
              <a:buNone/>
            </a:pPr>
            <a:r>
              <a:t/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104140" rtl="0" algn="just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960"/>
              <a:buNone/>
            </a:pPr>
            <a:r>
              <a:rPr lang="fi-FI" sz="2000">
                <a:latin typeface="Gill Sans"/>
                <a:ea typeface="Gill Sans"/>
                <a:cs typeface="Gill Sans"/>
                <a:sym typeface="Gill Sans"/>
              </a:rPr>
              <a:t>Orang yang mengkritik saya pada saat itu memang sangat beruntung. Pendidikannya oke, pengalaman di luar sekolah pun oke.</a:t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idx="1" type="body"/>
          </p:nvPr>
        </p:nvSpPr>
        <p:spPr>
          <a:xfrm>
            <a:off x="376241" y="2110535"/>
            <a:ext cx="5520600" cy="27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04140" rtl="0" algn="just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960"/>
              <a:buNone/>
            </a:pPr>
            <a:r>
              <a:rPr lang="fi-FI" sz="2000">
                <a:latin typeface="Gill Sans"/>
                <a:ea typeface="Gill Sans"/>
                <a:cs typeface="Gill Sans"/>
                <a:sym typeface="Gill Sans"/>
              </a:rPr>
              <a:t>Alhasil saya memutuskan untuk mundur dari kegiatan luar akademik. Saya berpikir untuk tetap fokus mengikuti kegiatan sekolah, tetapi saya beralih menjadi </a:t>
            </a:r>
            <a:r>
              <a:rPr i="1" lang="fi-FI" sz="2000">
                <a:latin typeface="Gill Sans"/>
                <a:ea typeface="Gill Sans"/>
                <a:cs typeface="Gill Sans"/>
                <a:sym typeface="Gill Sans"/>
              </a:rPr>
              <a:t>content writer </a:t>
            </a:r>
            <a:r>
              <a:rPr lang="fi-FI" sz="2000">
                <a:latin typeface="Gill Sans"/>
                <a:ea typeface="Gill Sans"/>
                <a:cs typeface="Gill Sans"/>
                <a:sym typeface="Gill Sans"/>
              </a:rPr>
              <a:t>di media Indonesia.</a:t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104140" rtl="0" algn="just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960"/>
              <a:buNone/>
            </a:pPr>
            <a:r>
              <a:rPr lang="fi-FI" sz="2000">
                <a:latin typeface="Gill Sans"/>
                <a:ea typeface="Gill Sans"/>
                <a:cs typeface="Gill Sans"/>
                <a:sym typeface="Gill Sans"/>
              </a:rPr>
              <a:t>Ya, walaupun saya tetap diincar menjadi penanggung jawab acara literasi. Kritikan tersebut malah justru membangun motivasi yang kuat untuk tidak mengambil banyak pekerjaan.</a:t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/>
          <p:nvPr>
            <p:ph type="title"/>
          </p:nvPr>
        </p:nvSpPr>
        <p:spPr>
          <a:xfrm>
            <a:off x="333375" y="2541588"/>
            <a:ext cx="5546407" cy="2714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Arial"/>
              <a:buNone/>
            </a:pPr>
            <a:r>
              <a:rPr lang="fi-FI" sz="4000">
                <a:latin typeface="Gill Sans"/>
                <a:ea typeface="Gill Sans"/>
                <a:cs typeface="Gill Sans"/>
                <a:sym typeface="Gill Sans"/>
              </a:rPr>
              <a:t>Kunci dalam kritikan</a:t>
            </a:r>
            <a:endParaRPr sz="40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7" name="Google Shape;107;p18"/>
          <p:cNvSpPr txBox="1"/>
          <p:nvPr>
            <p:ph idx="1" type="body"/>
          </p:nvPr>
        </p:nvSpPr>
        <p:spPr>
          <a:xfrm>
            <a:off x="0" y="3512741"/>
            <a:ext cx="6400799" cy="657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0414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960"/>
              <a:buNone/>
            </a:pPr>
            <a:r>
              <a:rPr i="1" lang="fi-FI" sz="2800">
                <a:latin typeface="Gill Sans"/>
                <a:ea typeface="Gill Sans"/>
                <a:cs typeface="Gill Sans"/>
                <a:sym typeface="Gill Sans"/>
              </a:rPr>
              <a:t>Kenali -&gt; Ubah -&gt; Terima -&gt; Lupakan</a:t>
            </a:r>
            <a:endParaRPr i="1" sz="2800"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>
            <p:ph type="title"/>
          </p:nvPr>
        </p:nvSpPr>
        <p:spPr>
          <a:xfrm>
            <a:off x="440055" y="1490381"/>
            <a:ext cx="55206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i="1" lang="fi-FI" sz="2400">
                <a:latin typeface="Gill Sans"/>
                <a:ea typeface="Gill Sans"/>
                <a:cs typeface="Gill Sans"/>
                <a:sym typeface="Gill Sans"/>
              </a:rPr>
              <a:t>Kenali -&gt; Ubah -&gt; Terima -&gt; Lupakan</a:t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3" name="Google Shape;113;p19"/>
          <p:cNvSpPr txBox="1"/>
          <p:nvPr>
            <p:ph idx="1" type="body"/>
          </p:nvPr>
        </p:nvSpPr>
        <p:spPr>
          <a:xfrm>
            <a:off x="440055" y="2134347"/>
            <a:ext cx="5520600" cy="38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56134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960"/>
              <a:buAutoNum type="arabicPeriod"/>
            </a:pPr>
            <a:r>
              <a:rPr lang="fi-FI">
                <a:latin typeface="Gill Sans"/>
                <a:ea typeface="Gill Sans"/>
                <a:cs typeface="Gill Sans"/>
                <a:sym typeface="Gill Sans"/>
              </a:rPr>
              <a:t>Kita </a:t>
            </a:r>
            <a:r>
              <a:rPr b="1" lang="fi-FI">
                <a:latin typeface="Gill Sans"/>
                <a:ea typeface="Gill Sans"/>
                <a:cs typeface="Gill Sans"/>
                <a:sym typeface="Gill Sans"/>
              </a:rPr>
              <a:t>mengenali</a:t>
            </a:r>
            <a:r>
              <a:rPr lang="fi-FI">
                <a:latin typeface="Gill Sans"/>
                <a:ea typeface="Gill Sans"/>
                <a:cs typeface="Gill Sans"/>
                <a:sym typeface="Gill Sans"/>
              </a:rPr>
              <a:t> diri kita sebagai manusia memiliki kemampuan dan kekurangan.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-457200" lvl="0" marL="56134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960"/>
              <a:buAutoNum type="arabicPeriod"/>
            </a:pPr>
            <a:r>
              <a:rPr lang="fi-FI">
                <a:latin typeface="Gill Sans"/>
                <a:ea typeface="Gill Sans"/>
                <a:cs typeface="Gill Sans"/>
                <a:sym typeface="Gill Sans"/>
              </a:rPr>
              <a:t>Kita memutuskan untuk </a:t>
            </a:r>
            <a:r>
              <a:rPr b="1" lang="fi-FI">
                <a:latin typeface="Gill Sans"/>
                <a:ea typeface="Gill Sans"/>
                <a:cs typeface="Gill Sans"/>
                <a:sym typeface="Gill Sans"/>
              </a:rPr>
              <a:t>berubah</a:t>
            </a:r>
            <a:r>
              <a:rPr lang="fi-FI">
                <a:latin typeface="Gill Sans"/>
                <a:ea typeface="Gill Sans"/>
                <a:cs typeface="Gill Sans"/>
                <a:sym typeface="Gill Sans"/>
              </a:rPr>
              <a:t> lewat evaluasi diri dari kritikan orang lain.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-457200" lvl="0" marL="56134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960"/>
              <a:buAutoNum type="arabicPeriod"/>
            </a:pPr>
            <a:r>
              <a:rPr lang="fi-FI">
                <a:latin typeface="Gill Sans"/>
                <a:ea typeface="Gill Sans"/>
                <a:cs typeface="Gill Sans"/>
                <a:sym typeface="Gill Sans"/>
              </a:rPr>
              <a:t>Kita </a:t>
            </a:r>
            <a:r>
              <a:rPr b="1" lang="fi-FI">
                <a:latin typeface="Gill Sans"/>
                <a:ea typeface="Gill Sans"/>
                <a:cs typeface="Gill Sans"/>
                <a:sym typeface="Gill Sans"/>
              </a:rPr>
              <a:t>menerima</a:t>
            </a:r>
            <a:r>
              <a:rPr lang="fi-FI">
                <a:latin typeface="Gill Sans"/>
                <a:ea typeface="Gill Sans"/>
                <a:cs typeface="Gill Sans"/>
                <a:sym typeface="Gill Sans"/>
              </a:rPr>
              <a:t> kritik tersebut menjadi simbol baru identitas pribadi.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-457200" lvl="0" marL="56134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960"/>
              <a:buAutoNum type="arabicPeriod"/>
            </a:pPr>
            <a:r>
              <a:rPr lang="fi-FI">
                <a:latin typeface="Gill Sans"/>
                <a:ea typeface="Gill Sans"/>
                <a:cs typeface="Gill Sans"/>
                <a:sym typeface="Gill Sans"/>
              </a:rPr>
              <a:t>Simbol baru menandakan kita harus </a:t>
            </a:r>
            <a:r>
              <a:rPr b="1" lang="fi-FI">
                <a:latin typeface="Gill Sans"/>
                <a:ea typeface="Gill Sans"/>
                <a:cs typeface="Gill Sans"/>
                <a:sym typeface="Gill Sans"/>
              </a:rPr>
              <a:t>melupakan</a:t>
            </a:r>
            <a:r>
              <a:rPr lang="fi-FI">
                <a:latin typeface="Gill Sans"/>
                <a:ea typeface="Gill Sans"/>
                <a:cs typeface="Gill Sans"/>
                <a:sym typeface="Gill Sans"/>
              </a:rPr>
              <a:t> kesalahan masa lalu dan berjuang untuk belajar memimpin tim kembali.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10414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9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"/>
          <p:cNvSpPr txBox="1"/>
          <p:nvPr>
            <p:ph type="title"/>
          </p:nvPr>
        </p:nvSpPr>
        <p:spPr>
          <a:xfrm>
            <a:off x="301586" y="1300005"/>
            <a:ext cx="4092416" cy="26625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</a:pPr>
            <a:r>
              <a:rPr lang="fi-FI" sz="3500">
                <a:latin typeface="Gill Sans"/>
                <a:ea typeface="Gill Sans"/>
                <a:cs typeface="Gill Sans"/>
                <a:sym typeface="Gill Sans"/>
              </a:rPr>
              <a:t>“Kamu harus mengetahui kebenaran dan kebenaran itu harus membuatmu marah.”</a:t>
            </a:r>
            <a:endParaRPr sz="35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9" name="Google Shape;119;p3"/>
          <p:cNvSpPr txBox="1"/>
          <p:nvPr>
            <p:ph idx="1" type="body"/>
          </p:nvPr>
        </p:nvSpPr>
        <p:spPr>
          <a:xfrm>
            <a:off x="301586" y="4711860"/>
            <a:ext cx="5520690" cy="5410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80"/>
              <a:buNone/>
            </a:pPr>
            <a:r>
              <a:rPr lang="fi-FI" sz="2000">
                <a:latin typeface="Gill Sans"/>
                <a:ea typeface="Gill Sans"/>
                <a:cs typeface="Gill Sans"/>
                <a:sym typeface="Gill Sans"/>
              </a:rPr>
              <a:t>- Aldous Huxley</a:t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sci fi authors — Nathan Smith" id="120" name="Google Shape;12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3707" y="1681005"/>
            <a:ext cx="2349594" cy="3274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e08724b81e_1_0"/>
          <p:cNvSpPr txBox="1"/>
          <p:nvPr>
            <p:ph type="title"/>
          </p:nvPr>
        </p:nvSpPr>
        <p:spPr>
          <a:xfrm>
            <a:off x="665322" y="2393634"/>
            <a:ext cx="5520600" cy="26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t/>
            </a:r>
            <a:endParaRPr/>
          </a:p>
          <a:p>
            <a:pPr indent="-350519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Gill Sans"/>
              <a:buChar char="●"/>
            </a:pPr>
            <a:r>
              <a:rPr b="0" lang="fi-FI" sz="2400">
                <a:latin typeface="Gill Sans"/>
                <a:ea typeface="Gill Sans"/>
                <a:cs typeface="Gill Sans"/>
                <a:sym typeface="Gill Sans"/>
              </a:rPr>
              <a:t>Pengalaman pribadi penulis</a:t>
            </a:r>
            <a:endParaRPr b="0" sz="2400">
              <a:latin typeface="Gill Sans"/>
              <a:ea typeface="Gill Sans"/>
              <a:cs typeface="Gill Sans"/>
              <a:sym typeface="Gill Sans"/>
            </a:endParaRPr>
          </a:p>
          <a:p>
            <a:pPr indent="-350519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Gill Sans"/>
              <a:buChar char="●"/>
            </a:pPr>
            <a:r>
              <a:rPr b="0" lang="fi-FI" sz="2400">
                <a:latin typeface="Gill Sans"/>
                <a:ea typeface="Gill Sans"/>
                <a:cs typeface="Gill Sans"/>
                <a:sym typeface="Gill Sans"/>
              </a:rPr>
              <a:t>Buku The Leadership Handbook Maxwell</a:t>
            </a:r>
            <a:endParaRPr b="0" sz="2400"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22"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7807"/>
              <a:buFont typeface="Arial"/>
              <a:buNone/>
            </a:pPr>
            <a:r>
              <a:rPr b="0" i="1" lang="fi-FI" sz="1622">
                <a:latin typeface="Arial"/>
                <a:ea typeface="Arial"/>
                <a:cs typeface="Arial"/>
                <a:sym typeface="Arial"/>
              </a:rPr>
              <a:t>Segala informasi yang terdapat dalam dokumen ini merupakan properti dari penulis dan penerbit dari masing-masing sumber. Pembuatan slide ini dimaksudkan untuk kegiatan sosial dan tidak dapat diperjualbelikan.</a:t>
            </a:r>
            <a:endParaRPr b="0" i="1" sz="1622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6" name="Google Shape;126;ge08724b81e_1_0"/>
          <p:cNvSpPr txBox="1"/>
          <p:nvPr>
            <p:ph idx="1" type="body"/>
          </p:nvPr>
        </p:nvSpPr>
        <p:spPr>
          <a:xfrm>
            <a:off x="436722" y="1145859"/>
            <a:ext cx="5520600" cy="140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</a:pPr>
            <a:r>
              <a:rPr b="1" lang="fi-FI" sz="4200">
                <a:latin typeface="Arial"/>
                <a:ea typeface="Arial"/>
                <a:cs typeface="Arial"/>
                <a:sym typeface="Arial"/>
              </a:rPr>
              <a:t>Sumber: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2021-06-15T12:57:59Z</dcterms:created>
  <dc:creator>Muhammad Ainul Fadhlillah</dc:creator>
</cp:coreProperties>
</file>